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embedTrueTypeFonts="1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y="10287000" cx="18288000"/>
  <p:notesSz cx="6858000" cy="9144000"/>
  <p:embeddedFontLst>
    <p:embeddedFont>
      <p:font typeface="Open Sans Bold" panose="00000000000000000000" charset="1"/>
      <p:regular r:id="rId13"/>
    </p:embeddedFont>
    <p:embeddedFont>
      <p:font typeface="Bebas Neue Cyrillic" panose="02000506000000020004" charset="1"/>
      <p:regular r:id="rId14"/>
    </p:embeddedFont>
    <p:embeddedFont>
      <p:font typeface="Open Sans" panose="00000000000000000000" charset="1"/>
      <p:regular r:id="rId15"/>
    </p:embeddedFont>
    <p:embeddedFont>
      <p:font typeface="Canva Sans" panose="020B0503030501040103" charset="1"/>
      <p:regular r:id="rId16"/>
    </p:embeddedFont>
  </p:embeddedFontLst>
  <p:defaultTextStyle>
    <a:defPPr>
      <a:defRPr lang="en-US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tableStyles" Target="tableStyle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5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66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67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68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69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7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"/>
          <p:cNvSpPr>
            <a:spLocks noGrp="1"/>
          </p:cNvSpPr>
          <p:nvPr>
            <p:ph type="body"/>
          </p:nvPr>
        </p:nvSpPr>
        <p:spPr/>
        <p:txBody>
          <a:bodyPr/>
          <a:p>
            <a:r>
              <a:rPr altLang="en-US" lang="zh-CN"/>
              <a:t>Bhesetti mohan
</a:t>
            </a:r>
            <a:endParaRPr altLang="en-US"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11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algn="ctr" indent="0" mar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04871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1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1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3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3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3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3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9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20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2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2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2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25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2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2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2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0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b="1" cap="all"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41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indent="0" mar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4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4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4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46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47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4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4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5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52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53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5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55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5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57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58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5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16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1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1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9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60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761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6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6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6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9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730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731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3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73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3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8/1/2011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eaLnBrk="1" hangingPunct="1" latinLnBrk="0" rtl="0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slideLayout" Target="../slideLayouts/slideLayout7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8.jpeg"/><Relationship Id="rId4" Type="http://schemas.openxmlformats.org/officeDocument/2006/relationships/image" Target="../media/image9.jpeg"/><Relationship Id="rId5" Type="http://schemas.openxmlformats.org/officeDocument/2006/relationships/slideLayout" Target="../slideLayouts/slideLayout7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6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13.jpeg"/><Relationship Id="rId4" Type="http://schemas.openxmlformats.org/officeDocument/2006/relationships/hyperlink" Target="https://github.com/Pavan-Alapati/APSSDC-INTERNSHIP" TargetMode="External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43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4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45" name="Freeform 5"/>
          <p:cNvSpPr/>
          <p:nvPr/>
        </p:nvSpPr>
        <p:spPr>
          <a:xfrm rot="0" flipH="0" flipV="0">
            <a:off x="7887442" y="2058006"/>
            <a:ext cx="2513117" cy="2550211"/>
          </a:xfrm>
          <a:custGeom>
            <a:avLst/>
            <a:ahLst/>
            <a:rect l="l" t="t" r="r" b="b"/>
            <a:pathLst>
              <a:path w="2513117" h="2550211">
                <a:moveTo>
                  <a:pt x="0" y="0"/>
                </a:moveTo>
                <a:lnTo>
                  <a:pt x="2513116" y="0"/>
                </a:lnTo>
                <a:lnTo>
                  <a:pt x="2513116" y="2550210"/>
                </a:lnTo>
                <a:lnTo>
                  <a:pt x="0" y="255021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46" name="Freeform 6"/>
          <p:cNvSpPr/>
          <p:nvPr/>
        </p:nvSpPr>
        <p:spPr>
          <a:xfrm rot="0" flipH="0" flipV="0">
            <a:off x="8779686" y="2704313"/>
            <a:ext cx="728628" cy="987058"/>
          </a:xfrm>
          <a:custGeom>
            <a:avLst/>
            <a:ahLst/>
            <a:rect l="l" t="t" r="r" b="b"/>
            <a:pathLst>
              <a:path w="728628" h="987058">
                <a:moveTo>
                  <a:pt x="0" y="0"/>
                </a:moveTo>
                <a:lnTo>
                  <a:pt x="728628" y="0"/>
                </a:lnTo>
                <a:lnTo>
                  <a:pt x="728628" y="987057"/>
                </a:lnTo>
                <a:lnTo>
                  <a:pt x="0" y="987057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sp>
        <p:nvSpPr>
          <p:cNvPr id="1048647" name="TextBox 7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01</a:t>
            </a:r>
          </a:p>
        </p:txBody>
      </p:sp>
      <p:sp>
        <p:nvSpPr>
          <p:cNvPr id="1048648" name="TextBox 8"/>
          <p:cNvSpPr txBox="1"/>
          <p:nvPr/>
        </p:nvSpPr>
        <p:spPr>
          <a:xfrm rot="0">
            <a:off x="2579485" y="4356043"/>
            <a:ext cx="13129030" cy="3212592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5296"/>
              </a:lnSpc>
              <a:spcBef>
                <a:spcPct val="0"/>
              </a:spcBef>
            </a:pPr>
            <a:r>
              <a:rPr sz="18068" lang="en-US">
                <a:solidFill>
                  <a:srgbClr val="63F1F9"/>
                </a:solidFill>
                <a:latin typeface="Bebas Neue Cyrillic"/>
              </a:rPr>
              <a:t>KEYLOGGER</a:t>
            </a:r>
          </a:p>
        </p:txBody>
      </p:sp>
      <p:sp>
        <p:nvSpPr>
          <p:cNvPr id="1048649" name="TextBox 9"/>
          <p:cNvSpPr txBox="1"/>
          <p:nvPr/>
        </p:nvSpPr>
        <p:spPr>
          <a:xfrm rot="0">
            <a:off x="4415397" y="7373571"/>
            <a:ext cx="9457206" cy="349142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sz="2000" lang="en-US" spc="1600">
                <a:solidFill>
                  <a:srgbClr val="FFFFFF"/>
                </a:solidFill>
                <a:latin typeface="Open Sans"/>
              </a:rPr>
              <a:t>APSSDC</a:t>
            </a:r>
          </a:p>
        </p:txBody>
      </p:sp>
      <p:sp>
        <p:nvSpPr>
          <p:cNvPr id="1048650" name="Freeform 10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51" name="Freeform 11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sp>
        <p:nvSpPr>
          <p:cNvPr id="1048652" name=""/>
          <p:cNvSpPr txBox="1"/>
          <p:nvPr/>
        </p:nvSpPr>
        <p:spPr>
          <a:xfrm>
            <a:off x="7144000" y="4933950"/>
            <a:ext cx="4000000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/>
            </a:r>
            <a:endParaRPr sz="2800" lang="en-US">
              <a:solidFill>
                <a:srgbClr val="000000"/>
              </a:solidFill>
            </a:endParaRPr>
          </a:p>
        </p:txBody>
      </p:sp>
      <p:sp>
        <p:nvSpPr>
          <p:cNvPr id="1048653" name="TextBox 12"/>
          <p:cNvSpPr txBox="1"/>
          <p:nvPr/>
        </p:nvSpPr>
        <p:spPr>
          <a:xfrm rot="0">
            <a:off x="5905140" y="7578289"/>
            <a:ext cx="5749092" cy="2762504"/>
          </a:xfrm>
          <a:prstGeom prst="rect"/>
        </p:spPr>
        <p:txBody>
          <a:bodyPr anchor="t" bIns="0" lIns="0" rIns="0" rtlCol="0" tIns="0">
            <a:spAutoFit/>
          </a:bodyPr>
          <a:lstStyle>
            <a:defPPr>
              <a:defRPr lang="en-US"/>
            </a:defPPr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0876"/>
              </a:lnSpc>
              <a:spcBef>
                <a:spcPct val="0"/>
              </a:spcBef>
            </a:pPr>
            <a:r>
              <a:rPr b="1" sz="7769" lang="en-US">
                <a:solidFill>
                  <a:srgbClr val="FF3131"/>
                </a:solidFill>
                <a:latin typeface="Bebas Neue Cyrillic"/>
              </a:rPr>
              <a:t>B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h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e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e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s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e</a:t>
            </a:r>
            <a:r>
              <a:rPr b="1" sz="7769" lang="en-US">
                <a:solidFill>
                  <a:srgbClr val="FF3131"/>
                </a:solidFill>
                <a:latin typeface="Bebas Neue Cyrillic"/>
              </a:rPr>
              <a:t>tti </a:t>
            </a:r>
            <a:endParaRPr altLang="en-US" lang="zh-CN"/>
          </a:p>
          <a:p>
            <a:pPr algn="ctr">
              <a:lnSpc>
                <a:spcPts val="10876"/>
              </a:lnSpc>
              <a:spcBef>
                <a:spcPct val="0"/>
              </a:spcBef>
            </a:pP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M</a:t>
            </a: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o</a:t>
            </a: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h</a:t>
            </a: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a</a:t>
            </a:r>
            <a:r>
              <a:rPr altLang="en-US" b="1" sz="7769" lang="en-US">
                <a:solidFill>
                  <a:srgbClr val="FF3131"/>
                </a:solidFill>
                <a:latin typeface="Bebas Neue Cyrillic"/>
              </a:rPr>
              <a:t>n</a:t>
            </a:r>
            <a:endParaRPr altLang="en-US" 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595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596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597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10</a:t>
            </a:r>
          </a:p>
        </p:txBody>
      </p:sp>
      <p:sp>
        <p:nvSpPr>
          <p:cNvPr id="1048598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599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sp>
        <p:nvSpPr>
          <p:cNvPr id="1048600" name="TextBox 8"/>
          <p:cNvSpPr txBox="1"/>
          <p:nvPr/>
        </p:nvSpPr>
        <p:spPr>
          <a:xfrm rot="0">
            <a:off x="2570709" y="2565941"/>
            <a:ext cx="13146582" cy="8529574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33581"/>
              </a:lnSpc>
              <a:spcBef>
                <a:spcPct val="0"/>
              </a:spcBef>
            </a:pPr>
            <a:r>
              <a:rPr sz="23987" lang="en-US">
                <a:solidFill>
                  <a:srgbClr val="63F1F9"/>
                </a:solidFill>
                <a:latin typeface="Bebas Neue Cyrillic"/>
              </a:rPr>
              <a:t>THANK YOU</a:t>
            </a:r>
          </a:p>
        </p:txBody>
      </p:sp>
      <p:sp>
        <p:nvSpPr>
          <p:cNvPr id="1048601" name="TextBox 9"/>
          <p:cNvSpPr txBox="1"/>
          <p:nvPr/>
        </p:nvSpPr>
        <p:spPr>
          <a:xfrm rot="0">
            <a:off x="4415397" y="6495657"/>
            <a:ext cx="9457206" cy="349142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sz="2000" lang="en-US" spc="1600">
                <a:solidFill>
                  <a:srgbClr val="FFFFFF"/>
                </a:solidFill>
                <a:latin typeface="Open Sans"/>
              </a:rPr>
              <a:t>APSSDC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55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56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57" name="Freeform 5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58" name="Freeform 6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55" name="Group 7"/>
          <p:cNvGrpSpPr/>
          <p:nvPr/>
        </p:nvGrpSpPr>
        <p:grpSpPr>
          <a:xfrm rot="0">
            <a:off x="3170040" y="2388184"/>
            <a:ext cx="6412371" cy="5510631"/>
            <a:chOff x="0" y="0"/>
            <a:chExt cx="812800" cy="698500"/>
          </a:xfrm>
        </p:grpSpPr>
        <p:sp>
          <p:nvSpPr>
            <p:cNvPr id="1048659" name="Freeform 8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60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56" name="Group 10"/>
          <p:cNvGrpSpPr/>
          <p:nvPr/>
        </p:nvGrpSpPr>
        <p:grpSpPr>
          <a:xfrm rot="0">
            <a:off x="-1914666" y="1886950"/>
            <a:ext cx="11058666" cy="6513099"/>
            <a:chOff x="0" y="0"/>
            <a:chExt cx="1185991" cy="698500"/>
          </a:xfrm>
        </p:grpSpPr>
        <p:sp>
          <p:nvSpPr>
            <p:cNvPr id="1048661" name="Freeform 11"/>
            <p:cNvSpPr/>
            <p:nvPr/>
          </p:nvSpPr>
          <p:spPr>
            <a:xfrm rot="0" flipH="0" flipV="0">
              <a:off x="0" y="0"/>
              <a:ext cx="1185991" cy="698500"/>
            </a:xfrm>
            <a:custGeom>
              <a:avLst/>
              <a:ahLst/>
              <a:rect l="l" t="t" r="r" b="b"/>
              <a:pathLst>
                <a:path w="1185991" h="698500">
                  <a:moveTo>
                    <a:pt x="1185991" y="349250"/>
                  </a:moveTo>
                  <a:lnTo>
                    <a:pt x="982791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982791" y="0"/>
                  </a:lnTo>
                  <a:lnTo>
                    <a:pt x="1185991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0" t="0" r="-4703" b="0"/>
              </a:stretch>
            </a:blipFill>
          </p:spPr>
        </p:sp>
      </p:grpSp>
      <p:sp>
        <p:nvSpPr>
          <p:cNvPr id="1048662" name="TextBox 12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02</a:t>
            </a:r>
          </a:p>
        </p:txBody>
      </p:sp>
      <p:sp>
        <p:nvSpPr>
          <p:cNvPr id="1048663" name="TextBox 13"/>
          <p:cNvSpPr txBox="1"/>
          <p:nvPr/>
        </p:nvSpPr>
        <p:spPr>
          <a:xfrm rot="0">
            <a:off x="9582411" y="865119"/>
            <a:ext cx="4569056" cy="183235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INTRODUCTION</a:t>
            </a:r>
          </a:p>
        </p:txBody>
      </p:sp>
      <p:sp>
        <p:nvSpPr>
          <p:cNvPr id="1048664" name="TextBox 14"/>
          <p:cNvSpPr txBox="1"/>
          <p:nvPr/>
        </p:nvSpPr>
        <p:spPr>
          <a:xfrm rot="0">
            <a:off x="10631369" y="2190500"/>
            <a:ext cx="4481424" cy="2132838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sz="1999" lang="en-US">
                <a:solidFill>
                  <a:srgbClr val="FFFFFF"/>
                </a:solidFill>
                <a:latin typeface="Open Sans"/>
              </a:rPr>
              <a:t>A keylogger, short for keystroke logger, is a type of surveillance technology used to monitor and record each keystroke typed on a computer's keyboard. This data is then stored locally or transmitted to a remote server.</a:t>
            </a:r>
          </a:p>
        </p:txBody>
      </p:sp>
      <p:sp>
        <p:nvSpPr>
          <p:cNvPr id="1048665" name="TextBox 15"/>
          <p:cNvSpPr txBox="1"/>
          <p:nvPr/>
        </p:nvSpPr>
        <p:spPr>
          <a:xfrm rot="0">
            <a:off x="11671104" y="4837590"/>
            <a:ext cx="4481424" cy="177736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sz="1999" lang="en-US">
                <a:solidFill>
                  <a:srgbClr val="FFFFFF"/>
                </a:solidFill>
                <a:latin typeface="Open Sans Bold"/>
              </a:rPr>
              <a:t>Legitimate Uses</a:t>
            </a:r>
            <a:r>
              <a:rPr sz="1999" lang="en-US">
                <a:solidFill>
                  <a:srgbClr val="FFFFFF"/>
                </a:solidFill>
                <a:latin typeface="Open Sans"/>
              </a:rPr>
              <a:t>: Keyloggers can be used by employers to monitor employee activity, by parents to supervise their children's computer usage, and for other lawful monitoring purposes.</a:t>
            </a:r>
          </a:p>
        </p:txBody>
      </p:sp>
      <p:sp>
        <p:nvSpPr>
          <p:cNvPr id="1048666" name="TextBox 16"/>
          <p:cNvSpPr txBox="1"/>
          <p:nvPr/>
        </p:nvSpPr>
        <p:spPr>
          <a:xfrm rot="0">
            <a:off x="11671104" y="7157099"/>
            <a:ext cx="4481424" cy="177736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sz="1999" lang="en-US">
                <a:solidFill>
                  <a:srgbClr val="FFFFFF"/>
                </a:solidFill>
                <a:latin typeface="Open Sans Bold"/>
              </a:rPr>
              <a:t>Malicious Uses </a:t>
            </a:r>
            <a:r>
              <a:rPr sz="1999" lang="en-US">
                <a:solidFill>
                  <a:srgbClr val="FFFFFF"/>
                </a:solidFill>
                <a:latin typeface="Open Sans"/>
              </a:rPr>
              <a:t>: Cybercriminals use keyloggers to steal sensitive information such as usernames, passwords, credit card numbers, and other confidential data for fraudulent activities.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67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68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69" name="Freeform 5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70" name="Freeform 6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59" name="Group 7"/>
          <p:cNvGrpSpPr/>
          <p:nvPr/>
        </p:nvGrpSpPr>
        <p:grpSpPr>
          <a:xfrm rot="0">
            <a:off x="12576341" y="1801985"/>
            <a:ext cx="3086100" cy="2652117"/>
            <a:chOff x="0" y="0"/>
            <a:chExt cx="812800" cy="698500"/>
          </a:xfrm>
        </p:grpSpPr>
        <p:sp>
          <p:nvSpPr>
            <p:cNvPr id="1048671" name="Freeform 8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72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60" name="Group 10"/>
          <p:cNvGrpSpPr/>
          <p:nvPr/>
        </p:nvGrpSpPr>
        <p:grpSpPr>
          <a:xfrm rot="0">
            <a:off x="10095757" y="5832898"/>
            <a:ext cx="3086100" cy="2652117"/>
            <a:chOff x="0" y="0"/>
            <a:chExt cx="812800" cy="698500"/>
          </a:xfrm>
        </p:grpSpPr>
        <p:sp>
          <p:nvSpPr>
            <p:cNvPr id="1048673" name="Freeform 11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74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61" name="Group 13"/>
          <p:cNvGrpSpPr/>
          <p:nvPr/>
        </p:nvGrpSpPr>
        <p:grpSpPr>
          <a:xfrm rot="0">
            <a:off x="9328126" y="2091882"/>
            <a:ext cx="7101947" cy="6103235"/>
            <a:chOff x="0" y="0"/>
            <a:chExt cx="812800" cy="698500"/>
          </a:xfrm>
        </p:grpSpPr>
        <p:sp>
          <p:nvSpPr>
            <p:cNvPr id="1048675" name="Freeform 14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-28274" t="0" r="-712" b="0"/>
              </a:stretch>
            </a:blipFill>
          </p:spPr>
        </p:sp>
      </p:grpSp>
      <p:sp>
        <p:nvSpPr>
          <p:cNvPr id="1048676" name="TextBox 1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03</a:t>
            </a:r>
          </a:p>
        </p:txBody>
      </p:sp>
      <p:sp>
        <p:nvSpPr>
          <p:cNvPr id="1048677" name="TextBox 16"/>
          <p:cNvSpPr txBox="1"/>
          <p:nvPr/>
        </p:nvSpPr>
        <p:spPr>
          <a:xfrm rot="0">
            <a:off x="1418310" y="1076325"/>
            <a:ext cx="5719066" cy="183235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PROBLEM STATEMENT</a:t>
            </a:r>
          </a:p>
        </p:txBody>
      </p:sp>
      <p:sp>
        <p:nvSpPr>
          <p:cNvPr id="1048678" name="TextBox 17"/>
          <p:cNvSpPr txBox="1"/>
          <p:nvPr/>
        </p:nvSpPr>
        <p:spPr>
          <a:xfrm rot="0">
            <a:off x="2302127" y="2160919"/>
            <a:ext cx="6576647" cy="5972048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939"/>
              </a:lnSpc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Cybersecurity Threat</a:t>
            </a:r>
          </a:p>
          <a:p>
            <a:pPr algn="l" indent="-226693" lvl="1" marL="453387">
              <a:lnSpc>
                <a:spcPts val="2939"/>
              </a:lnSpc>
              <a:buFont typeface="Arial"/>
              <a:buChar char="•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Increasing Threat of Keyloggers:</a:t>
            </a:r>
          </a:p>
          <a:p>
            <a:pPr algn="l" indent="-302258" lvl="2" marL="906774">
              <a:lnSpc>
                <a:spcPts val="2939"/>
              </a:lnSpc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Keyloggers are becoming more sophisticated and harder to detect.</a:t>
            </a:r>
          </a:p>
          <a:p>
            <a:pPr algn="l" indent="-302258" lvl="2" marL="906774">
              <a:lnSpc>
                <a:spcPts val="2939"/>
              </a:lnSpc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Frequently used by cybercriminals to gather sensitive information.</a:t>
            </a:r>
          </a:p>
          <a:p>
            <a:pPr algn="l">
              <a:lnSpc>
                <a:spcPts val="2939"/>
              </a:lnSpc>
            </a:pPr>
          </a:p>
          <a:p>
            <a:pPr algn="l">
              <a:lnSpc>
                <a:spcPts val="2939"/>
              </a:lnSpc>
            </a:pPr>
            <a:r>
              <a:rPr sz="2099" lang="en-US">
                <a:solidFill>
                  <a:srgbClr val="FFFFFF"/>
                </a:solidFill>
                <a:latin typeface="Open Sans"/>
              </a:rPr>
              <a:t> </a:t>
            </a:r>
            <a:r>
              <a:rPr sz="2099" lang="en-US">
                <a:solidFill>
                  <a:srgbClr val="FFFFFF"/>
                </a:solidFill>
                <a:latin typeface="Open Sans Bold"/>
              </a:rPr>
              <a:t>Impact on Users</a:t>
            </a:r>
          </a:p>
          <a:p>
            <a:pPr algn="l" indent="-226693" lvl="1" marL="453387">
              <a:lnSpc>
                <a:spcPts val="2939"/>
              </a:lnSpc>
              <a:buFont typeface="Arial"/>
              <a:buChar char="•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Consequences of Keylogger Attacks:</a:t>
            </a:r>
          </a:p>
          <a:p>
            <a:pPr algn="l" indent="-302258" lvl="2" marL="906774">
              <a:lnSpc>
                <a:spcPts val="2939"/>
              </a:lnSpc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Data Breaches: Capture login credentials, leading to unauthorized access.</a:t>
            </a:r>
          </a:p>
          <a:p>
            <a:pPr algn="l" indent="-302258" lvl="2" marL="906774">
              <a:lnSpc>
                <a:spcPts val="2939"/>
              </a:lnSpc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Financial Loss: Stolen financial information can result in monetary loss.</a:t>
            </a:r>
          </a:p>
          <a:p>
            <a:pPr algn="l" indent="-302258" lvl="2" marL="906774">
              <a:lnSpc>
                <a:spcPts val="2939"/>
              </a:lnSpc>
              <a:spcBef>
                <a:spcPct val="0"/>
              </a:spcBef>
              <a:buFont typeface="Arial"/>
              <a:buChar char="⚬"/>
            </a:pPr>
            <a:r>
              <a:rPr sz="2099" lang="en-US">
                <a:solidFill>
                  <a:srgbClr val="FFFFFF"/>
                </a:solidFill>
                <a:latin typeface="Open Sans Bold"/>
              </a:rPr>
              <a:t>Identity Theft: Personal information used for identity theft, causing long-term damage.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79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80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81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04</a:t>
            </a:r>
          </a:p>
        </p:txBody>
      </p:sp>
      <p:sp>
        <p:nvSpPr>
          <p:cNvPr id="1048682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83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64" name="Group 8"/>
          <p:cNvGrpSpPr/>
          <p:nvPr/>
        </p:nvGrpSpPr>
        <p:grpSpPr>
          <a:xfrm rot="0">
            <a:off x="9144000" y="6310331"/>
            <a:ext cx="4243184" cy="3646486"/>
            <a:chOff x="0" y="0"/>
            <a:chExt cx="812800" cy="698500"/>
          </a:xfrm>
        </p:grpSpPr>
        <p:sp>
          <p:nvSpPr>
            <p:cNvPr id="1048684" name="Freeform 9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85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65" name="Group 11"/>
          <p:cNvGrpSpPr/>
          <p:nvPr/>
        </p:nvGrpSpPr>
        <p:grpSpPr>
          <a:xfrm rot="0">
            <a:off x="-450975" y="6310331"/>
            <a:ext cx="4243184" cy="3646486"/>
            <a:chOff x="0" y="0"/>
            <a:chExt cx="812800" cy="698500"/>
          </a:xfrm>
        </p:grpSpPr>
        <p:sp>
          <p:nvSpPr>
            <p:cNvPr id="1048686" name="Freeform 12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87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66" name="Group 14"/>
          <p:cNvGrpSpPr/>
          <p:nvPr/>
        </p:nvGrpSpPr>
        <p:grpSpPr>
          <a:xfrm rot="0">
            <a:off x="329214" y="6448839"/>
            <a:ext cx="11751018" cy="3369470"/>
            <a:chOff x="0" y="0"/>
            <a:chExt cx="2436017" cy="698500"/>
          </a:xfrm>
        </p:grpSpPr>
        <p:sp>
          <p:nvSpPr>
            <p:cNvPr id="1048688" name="Freeform 15"/>
            <p:cNvSpPr/>
            <p:nvPr/>
          </p:nvSpPr>
          <p:spPr>
            <a:xfrm rot="0" flipH="0" flipV="0">
              <a:off x="0" y="0"/>
              <a:ext cx="2436017" cy="698500"/>
            </a:xfrm>
            <a:custGeom>
              <a:avLst/>
              <a:ahLst/>
              <a:rect l="l" t="t" r="r" b="b"/>
              <a:pathLst>
                <a:path w="2436017" h="698500">
                  <a:moveTo>
                    <a:pt x="2436017" y="349250"/>
                  </a:moveTo>
                  <a:lnTo>
                    <a:pt x="2232817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2232817" y="0"/>
                  </a:lnTo>
                  <a:lnTo>
                    <a:pt x="2436017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0" t="-45042" r="0" b="-51129"/>
              </a:stretch>
            </a:blipFill>
          </p:spPr>
        </p:sp>
      </p:grpSp>
      <p:sp>
        <p:nvSpPr>
          <p:cNvPr id="1048689" name="TextBox 16"/>
          <p:cNvSpPr txBox="1"/>
          <p:nvPr/>
        </p:nvSpPr>
        <p:spPr>
          <a:xfrm rot="0">
            <a:off x="783471" y="1255905"/>
            <a:ext cx="3258204" cy="2748534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PROJECT OVERVIEW</a:t>
            </a:r>
          </a:p>
        </p:txBody>
      </p:sp>
      <p:sp>
        <p:nvSpPr>
          <p:cNvPr id="1048690" name="TextBox 17"/>
          <p:cNvSpPr txBox="1"/>
          <p:nvPr/>
        </p:nvSpPr>
        <p:spPr>
          <a:xfrm rot="0">
            <a:off x="4596356" y="1179705"/>
            <a:ext cx="3127953" cy="2559304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The primary goal of this project is to develop and analyze a keylogger for educational purposes. This includes understanding how keyloggers function, their potential impacts, and how to defend against them.</a:t>
            </a:r>
          </a:p>
        </p:txBody>
      </p:sp>
      <p:sp>
        <p:nvSpPr>
          <p:cNvPr id="1048691" name="TextBox 18"/>
          <p:cNvSpPr txBox="1"/>
          <p:nvPr/>
        </p:nvSpPr>
        <p:spPr>
          <a:xfrm rot="0">
            <a:off x="13674707" y="1179705"/>
            <a:ext cx="3127953" cy="703808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Technologies Used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Programming Languages: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Python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Keystroke Capture Libraries: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pynput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pyHook (for Windows)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keyboard (cross-platform)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Development Tools: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Integrated Development Environment (IDE) like PyCharm or Visual Studio Code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Version control system like Git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Testing and Analysis Tools: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Virtual machines or sandbox environments for safe testing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Log analysis tools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  <p:sp>
        <p:nvSpPr>
          <p:cNvPr id="1048692" name="TextBox 19"/>
          <p:cNvSpPr txBox="1"/>
          <p:nvPr/>
        </p:nvSpPr>
        <p:spPr>
          <a:xfrm rot="0">
            <a:off x="8530060" y="1179705"/>
            <a:ext cx="4991957" cy="4231640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 Bold"/>
              </a:rPr>
              <a:t>Scope</a:t>
            </a:r>
          </a:p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 Bold"/>
              </a:rPr>
              <a:t>Development Phase:</a:t>
            </a: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"/>
              </a:rPr>
              <a:t>Design and implement a basic keylogger using programming languages and libraries.</a:t>
            </a:r>
          </a:p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 Bold"/>
              </a:rPr>
              <a:t>Testing Phase:</a:t>
            </a: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"/>
              </a:rPr>
              <a:t>Test the keylogger in a controlled environment to evaluate its functionality.</a:t>
            </a:r>
          </a:p>
          <a:p>
            <a:pPr algn="l">
              <a:lnSpc>
                <a:spcPts val="2380"/>
              </a:lnSpc>
            </a:pP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 Bold"/>
              </a:rPr>
              <a:t>Analysis Phase:</a:t>
            </a:r>
          </a:p>
          <a:p>
            <a:pPr algn="l">
              <a:lnSpc>
                <a:spcPts val="2380"/>
              </a:lnSpc>
            </a:pPr>
            <a:r>
              <a:rPr sz="1700" lang="en-US">
                <a:solidFill>
                  <a:srgbClr val="FFFFFF"/>
                </a:solidFill>
                <a:latin typeface="Open Sans"/>
              </a:rPr>
              <a:t>Analyze the captured data to understand the keylogger's effectiveness.</a:t>
            </a:r>
          </a:p>
          <a:p>
            <a:pPr algn="l">
              <a:lnSpc>
                <a:spcPts val="23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93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9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95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05</a:t>
            </a:r>
          </a:p>
        </p:txBody>
      </p:sp>
      <p:sp>
        <p:nvSpPr>
          <p:cNvPr id="1048696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97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69" name="Group 8"/>
          <p:cNvGrpSpPr/>
          <p:nvPr/>
        </p:nvGrpSpPr>
        <p:grpSpPr>
          <a:xfrm rot="0">
            <a:off x="3821288" y="1677854"/>
            <a:ext cx="2133829" cy="1833759"/>
            <a:chOff x="0" y="0"/>
            <a:chExt cx="812800" cy="698500"/>
          </a:xfrm>
        </p:grpSpPr>
        <p:sp>
          <p:nvSpPr>
            <p:cNvPr id="1048698" name="Freeform 9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99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70" name="Group 11"/>
          <p:cNvGrpSpPr/>
          <p:nvPr/>
        </p:nvGrpSpPr>
        <p:grpSpPr>
          <a:xfrm rot="0">
            <a:off x="2106133" y="4464956"/>
            <a:ext cx="2133829" cy="1833759"/>
            <a:chOff x="0" y="0"/>
            <a:chExt cx="812800" cy="698500"/>
          </a:xfrm>
        </p:grpSpPr>
        <p:sp>
          <p:nvSpPr>
            <p:cNvPr id="1048700" name="Freeform 12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701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71" name="Group 14"/>
          <p:cNvGrpSpPr/>
          <p:nvPr/>
        </p:nvGrpSpPr>
        <p:grpSpPr>
          <a:xfrm rot="0">
            <a:off x="1575367" y="1878298"/>
            <a:ext cx="4910514" cy="4219973"/>
            <a:chOff x="0" y="0"/>
            <a:chExt cx="812800" cy="698500"/>
          </a:xfrm>
        </p:grpSpPr>
        <p:sp>
          <p:nvSpPr>
            <p:cNvPr id="1048702" name="Freeform 15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0" t="0" r="-28986" b="0"/>
              </a:stretch>
            </a:blipFill>
          </p:spPr>
        </p:sp>
      </p:grpSp>
      <p:grpSp>
        <p:nvGrpSpPr>
          <p:cNvPr id="72" name="Group 16"/>
          <p:cNvGrpSpPr/>
          <p:nvPr/>
        </p:nvGrpSpPr>
        <p:grpSpPr>
          <a:xfrm rot="0">
            <a:off x="7746875" y="3988285"/>
            <a:ext cx="2133829" cy="1833759"/>
            <a:chOff x="0" y="0"/>
            <a:chExt cx="812800" cy="698500"/>
          </a:xfrm>
        </p:grpSpPr>
        <p:sp>
          <p:nvSpPr>
            <p:cNvPr id="1048703" name="Freeform 17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704" name="TextBox 18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73" name="Group 19"/>
          <p:cNvGrpSpPr/>
          <p:nvPr/>
        </p:nvGrpSpPr>
        <p:grpSpPr>
          <a:xfrm rot="0">
            <a:off x="6031720" y="6775387"/>
            <a:ext cx="2133829" cy="1833759"/>
            <a:chOff x="0" y="0"/>
            <a:chExt cx="812800" cy="698500"/>
          </a:xfrm>
        </p:grpSpPr>
        <p:sp>
          <p:nvSpPr>
            <p:cNvPr id="1048705" name="Freeform 20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706" name="TextBox 21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74" name="Group 22"/>
          <p:cNvGrpSpPr/>
          <p:nvPr/>
        </p:nvGrpSpPr>
        <p:grpSpPr>
          <a:xfrm rot="0">
            <a:off x="5500954" y="4188729"/>
            <a:ext cx="4910514" cy="4219973"/>
            <a:chOff x="0" y="0"/>
            <a:chExt cx="812800" cy="698500"/>
          </a:xfrm>
        </p:grpSpPr>
        <p:sp>
          <p:nvSpPr>
            <p:cNvPr id="1048707" name="Freeform 23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4"/>
              <a:stretch>
                <a:fillRect l="-3321" t="0" r="-102516" b="0"/>
              </a:stretch>
            </a:blipFill>
          </p:spPr>
        </p:sp>
      </p:grpSp>
      <p:sp>
        <p:nvSpPr>
          <p:cNvPr id="1048708" name="TextBox 24"/>
          <p:cNvSpPr txBox="1"/>
          <p:nvPr/>
        </p:nvSpPr>
        <p:spPr>
          <a:xfrm rot="0">
            <a:off x="11898530" y="1725479"/>
            <a:ext cx="4736125" cy="1832356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TARGET AUDIENCE</a:t>
            </a:r>
          </a:p>
        </p:txBody>
      </p:sp>
      <p:sp>
        <p:nvSpPr>
          <p:cNvPr id="1048709" name="TextBox 25"/>
          <p:cNvSpPr txBox="1"/>
          <p:nvPr/>
        </p:nvSpPr>
        <p:spPr>
          <a:xfrm rot="0">
            <a:off x="12202168" y="2639562"/>
            <a:ext cx="5787073" cy="4158869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 Bold"/>
              </a:rPr>
              <a:t>Cybersecurity Professionals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Purpose: To develop and implement countermeasures against keyloggers.</a:t>
            </a:r>
          </a:p>
          <a:p>
            <a:pPr algn="l">
              <a:lnSpc>
                <a:spcPts val="2519"/>
              </a:lnSpc>
            </a:pPr>
          </a:p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 Bold"/>
              </a:rPr>
              <a:t>Ethical Hackers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Purpose: To conduct penetration testing and improve overall security posture.</a:t>
            </a:r>
          </a:p>
          <a:p>
            <a:pPr algn="l">
              <a:lnSpc>
                <a:spcPts val="2519"/>
              </a:lnSpc>
            </a:pPr>
          </a:p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 Bold"/>
              </a:rPr>
              <a:t>Educators and Students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Purpose: To serve as a teaching tool illustrating the importance of cybersecurity measures.</a:t>
            </a:r>
          </a:p>
          <a:p>
            <a:pPr algn="l">
              <a:lnSpc>
                <a:spcPts val="2519"/>
              </a:lnSpc>
            </a:pP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31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32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33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06</a:t>
            </a:r>
          </a:p>
        </p:txBody>
      </p:sp>
      <p:sp>
        <p:nvSpPr>
          <p:cNvPr id="1048634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35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46" name="Group 8"/>
          <p:cNvGrpSpPr/>
          <p:nvPr/>
        </p:nvGrpSpPr>
        <p:grpSpPr>
          <a:xfrm rot="0">
            <a:off x="8354486" y="2091882"/>
            <a:ext cx="7101947" cy="6103235"/>
            <a:chOff x="0" y="0"/>
            <a:chExt cx="812800" cy="698500"/>
          </a:xfrm>
        </p:grpSpPr>
        <p:sp>
          <p:nvSpPr>
            <p:cNvPr id="1048636" name="Freeform 9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-19852" t="0" r="-9134" b="0"/>
              </a:stretch>
            </a:blipFill>
          </p:spPr>
        </p:sp>
      </p:grpSp>
      <p:grpSp>
        <p:nvGrpSpPr>
          <p:cNvPr id="47" name="Group 10"/>
          <p:cNvGrpSpPr/>
          <p:nvPr/>
        </p:nvGrpSpPr>
        <p:grpSpPr>
          <a:xfrm rot="0">
            <a:off x="13653565" y="3594161"/>
            <a:ext cx="3605735" cy="3098679"/>
            <a:chOff x="0" y="0"/>
            <a:chExt cx="812800" cy="698500"/>
          </a:xfrm>
        </p:grpSpPr>
        <p:sp>
          <p:nvSpPr>
            <p:cNvPr id="1048637" name="Freeform 11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38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48" name="Group 13"/>
          <p:cNvGrpSpPr/>
          <p:nvPr/>
        </p:nvGrpSpPr>
        <p:grpSpPr>
          <a:xfrm rot="0">
            <a:off x="13904416" y="3809736"/>
            <a:ext cx="3104032" cy="2667527"/>
            <a:chOff x="0" y="0"/>
            <a:chExt cx="812800" cy="698500"/>
          </a:xfrm>
        </p:grpSpPr>
        <p:sp>
          <p:nvSpPr>
            <p:cNvPr id="1048639" name="Freeform 14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4"/>
              <a:stretch>
                <a:fillRect l="-18750" t="0" r="-18750" b="0"/>
              </a:stretch>
            </a:blipFill>
          </p:spPr>
        </p:sp>
      </p:grpSp>
      <p:sp>
        <p:nvSpPr>
          <p:cNvPr id="1048640" name="TextBox 15"/>
          <p:cNvSpPr txBox="1"/>
          <p:nvPr/>
        </p:nvSpPr>
        <p:spPr>
          <a:xfrm rot="0">
            <a:off x="1372674" y="1076325"/>
            <a:ext cx="4895616" cy="3664712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SOLUTION &amp; VALUE PROPOSITION</a:t>
            </a:r>
          </a:p>
        </p:txBody>
      </p:sp>
      <p:sp>
        <p:nvSpPr>
          <p:cNvPr id="1048641" name="TextBox 16"/>
          <p:cNvSpPr txBox="1"/>
          <p:nvPr/>
        </p:nvSpPr>
        <p:spPr>
          <a:xfrm rot="0">
            <a:off x="1938028" y="3041706"/>
            <a:ext cx="6084107" cy="3519043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Creation for Educational and Defensive Purposes: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Purpose: An ethical keylogger is designed to be used as a tool for educational and defensive cybersecurity purposes.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Educational Use: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Demonstrates how keyloggers operate, providing insights into their mechanisms and behaviors.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Defensive Use: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Assists in developing robust security measures by understanding potential vulnerabilities exploited by malicious keyloggers.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  <p:sp>
        <p:nvSpPr>
          <p:cNvPr id="1048642" name="TextBox 17"/>
          <p:cNvSpPr txBox="1"/>
          <p:nvPr/>
        </p:nvSpPr>
        <p:spPr>
          <a:xfrm rot="0">
            <a:off x="1938028" y="6640831"/>
            <a:ext cx="6084107" cy="2879218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Defensive Strategies: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Building Resilience: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Helps in creating more resilient security systems by knowing the tactics and techniques used by attackers.</a:t>
            </a:r>
          </a:p>
          <a:p>
            <a:pPr algn="l" indent="-194309" lvl="1" marL="388618">
              <a:lnSpc>
                <a:spcPts val="2519"/>
              </a:lnSpc>
              <a:buFont typeface="Arial"/>
              <a:buChar char="•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Enhanced Detection:</a:t>
            </a:r>
          </a:p>
          <a:p>
            <a:pPr algn="l" indent="-259079" lvl="2" marL="777237">
              <a:lnSpc>
                <a:spcPts val="2519"/>
              </a:lnSpc>
              <a:buFont typeface="Arial"/>
              <a:buChar char="⚬"/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Contributes to the development of advanced detection tools and methods to identify and neutralize keyloggers.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09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10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11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07</a:t>
            </a:r>
          </a:p>
        </p:txBody>
      </p:sp>
      <p:sp>
        <p:nvSpPr>
          <p:cNvPr id="1048612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13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35" name="Group 8"/>
          <p:cNvGrpSpPr/>
          <p:nvPr/>
        </p:nvGrpSpPr>
        <p:grpSpPr>
          <a:xfrm rot="0">
            <a:off x="14350384" y="1028700"/>
            <a:ext cx="2329484" cy="2001900"/>
            <a:chOff x="0" y="0"/>
            <a:chExt cx="812800" cy="698500"/>
          </a:xfrm>
        </p:grpSpPr>
        <p:sp>
          <p:nvSpPr>
            <p:cNvPr id="1048614" name="Freeform 9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15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36" name="Group 11"/>
          <p:cNvGrpSpPr/>
          <p:nvPr/>
        </p:nvGrpSpPr>
        <p:grpSpPr>
          <a:xfrm rot="0">
            <a:off x="12477962" y="4071359"/>
            <a:ext cx="2329484" cy="2001900"/>
            <a:chOff x="0" y="0"/>
            <a:chExt cx="812800" cy="698500"/>
          </a:xfrm>
        </p:grpSpPr>
        <p:sp>
          <p:nvSpPr>
            <p:cNvPr id="1048616" name="Freeform 12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17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37" name="Group 14"/>
          <p:cNvGrpSpPr/>
          <p:nvPr/>
        </p:nvGrpSpPr>
        <p:grpSpPr>
          <a:xfrm rot="0">
            <a:off x="11898530" y="1247524"/>
            <a:ext cx="5360770" cy="4606912"/>
            <a:chOff x="0" y="0"/>
            <a:chExt cx="812800" cy="698500"/>
          </a:xfrm>
        </p:grpSpPr>
        <p:sp>
          <p:nvSpPr>
            <p:cNvPr id="1048618" name="Freeform 15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-18612" t="0" r="-18612" b="0"/>
              </a:stretch>
            </a:blipFill>
          </p:spPr>
        </p:sp>
      </p:grpSp>
      <p:grpSp>
        <p:nvGrpSpPr>
          <p:cNvPr id="38" name="Group 16"/>
          <p:cNvGrpSpPr/>
          <p:nvPr/>
        </p:nvGrpSpPr>
        <p:grpSpPr>
          <a:xfrm rot="0">
            <a:off x="8915469" y="2621220"/>
            <a:ext cx="2329484" cy="2001900"/>
            <a:chOff x="0" y="0"/>
            <a:chExt cx="812800" cy="698500"/>
          </a:xfrm>
        </p:grpSpPr>
        <p:sp>
          <p:nvSpPr>
            <p:cNvPr id="1048619" name="Freeform 17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20" name="TextBox 18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39" name="Group 19"/>
          <p:cNvGrpSpPr/>
          <p:nvPr/>
        </p:nvGrpSpPr>
        <p:grpSpPr>
          <a:xfrm rot="0">
            <a:off x="7043047" y="5663879"/>
            <a:ext cx="2329484" cy="2001900"/>
            <a:chOff x="0" y="0"/>
            <a:chExt cx="812800" cy="698500"/>
          </a:xfrm>
        </p:grpSpPr>
        <p:sp>
          <p:nvSpPr>
            <p:cNvPr id="1048621" name="Freeform 20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22" name="TextBox 21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40" name="Group 22"/>
          <p:cNvGrpSpPr/>
          <p:nvPr/>
        </p:nvGrpSpPr>
        <p:grpSpPr>
          <a:xfrm rot="0">
            <a:off x="6537760" y="2911235"/>
            <a:ext cx="5360770" cy="4606912"/>
            <a:chOff x="0" y="0"/>
            <a:chExt cx="812800" cy="698500"/>
          </a:xfrm>
        </p:grpSpPr>
        <p:sp>
          <p:nvSpPr>
            <p:cNvPr id="1048623" name="Freeform 23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4"/>
              <a:stretch>
                <a:fillRect l="-19894" t="0" r="-38151" b="0"/>
              </a:stretch>
            </a:blipFill>
          </p:spPr>
        </p:sp>
      </p:grpSp>
      <p:grpSp>
        <p:nvGrpSpPr>
          <p:cNvPr id="41" name="Group 24"/>
          <p:cNvGrpSpPr/>
          <p:nvPr/>
        </p:nvGrpSpPr>
        <p:grpSpPr>
          <a:xfrm rot="0">
            <a:off x="3480554" y="4213741"/>
            <a:ext cx="2329484" cy="2001900"/>
            <a:chOff x="0" y="0"/>
            <a:chExt cx="812800" cy="698500"/>
          </a:xfrm>
        </p:grpSpPr>
        <p:sp>
          <p:nvSpPr>
            <p:cNvPr id="1048624" name="Freeform 25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25" name="TextBox 26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42" name="Group 27"/>
          <p:cNvGrpSpPr/>
          <p:nvPr/>
        </p:nvGrpSpPr>
        <p:grpSpPr>
          <a:xfrm rot="0">
            <a:off x="1608132" y="7256400"/>
            <a:ext cx="2329484" cy="2001900"/>
            <a:chOff x="0" y="0"/>
            <a:chExt cx="812800" cy="698500"/>
          </a:xfrm>
        </p:grpSpPr>
        <p:sp>
          <p:nvSpPr>
            <p:cNvPr id="1048626" name="Freeform 28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27" name="TextBox 29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43" name="Group 30"/>
          <p:cNvGrpSpPr/>
          <p:nvPr/>
        </p:nvGrpSpPr>
        <p:grpSpPr>
          <a:xfrm rot="0">
            <a:off x="1028700" y="4432565"/>
            <a:ext cx="5360770" cy="4606912"/>
            <a:chOff x="0" y="0"/>
            <a:chExt cx="812800" cy="698500"/>
          </a:xfrm>
        </p:grpSpPr>
        <p:sp>
          <p:nvSpPr>
            <p:cNvPr id="1048628" name="Freeform 31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5"/>
              <a:stretch>
                <a:fillRect l="-67268" t="0" r="-31431" b="0"/>
              </a:stretch>
            </a:blipFill>
          </p:spPr>
        </p:sp>
      </p:grpSp>
      <p:sp>
        <p:nvSpPr>
          <p:cNvPr id="1048629" name="TextBox 32"/>
          <p:cNvSpPr txBox="1"/>
          <p:nvPr/>
        </p:nvSpPr>
        <p:spPr>
          <a:xfrm rot="0">
            <a:off x="1925132" y="1695618"/>
            <a:ext cx="4947724" cy="2748533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7214"/>
              </a:lnSpc>
            </a:pPr>
            <a:r>
              <a:rPr sz="6499" lang="en-US">
                <a:solidFill>
                  <a:srgbClr val="63F1F9"/>
                </a:solidFill>
                <a:latin typeface="Bebas Neue Cyrillic"/>
              </a:rPr>
              <a:t>TECHNICAL IMPLEMENTATION</a:t>
            </a:r>
          </a:p>
        </p:txBody>
      </p:sp>
      <p:sp>
        <p:nvSpPr>
          <p:cNvPr id="1048630" name="TextBox 33"/>
          <p:cNvSpPr txBox="1"/>
          <p:nvPr/>
        </p:nvSpPr>
        <p:spPr>
          <a:xfrm rot="0">
            <a:off x="7718542" y="7808443"/>
            <a:ext cx="10402544" cy="227362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User Input Device (Keyboard): The s</a:t>
            </a:r>
            <a:r>
              <a:rPr sz="1612" lang="en-US">
                <a:solidFill>
                  <a:srgbClr val="D3D9DE"/>
                </a:solidFill>
                <a:latin typeface="Canva Sans"/>
              </a:rPr>
              <a:t>ource of keystrokes.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Keylogger Software/Hardware: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Kernel-Level Keylogger: Intercepts keystrokes at the kernel level.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Application-Level Keylogger: Monitors keystrokes at the application level.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Data Capture Module: Captures and records keystrokes.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Data Storage Module: Stores captured keystrokes locally or sends them to a remote server.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  <a:r>
              <a:rPr sz="1612" lang="en-US">
                <a:solidFill>
                  <a:srgbClr val="D3D9DE"/>
                </a:solidFill>
                <a:latin typeface="Canva Sans"/>
              </a:rPr>
              <a:t>Data Transmission Module (for remote keyloggers): Sends captured data over the network to the attacker.</a:t>
            </a:r>
          </a:p>
          <a:p>
            <a:pPr algn="ctr">
              <a:lnSpc>
                <a:spcPts val="225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602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603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604" name="TextBox 5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08</a:t>
            </a:r>
          </a:p>
        </p:txBody>
      </p:sp>
      <p:sp>
        <p:nvSpPr>
          <p:cNvPr id="1048605" name="Freeform 6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606" name="Freeform 7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sp>
        <p:nvSpPr>
          <p:cNvPr id="1048607" name="TextBox 8"/>
          <p:cNvSpPr txBox="1"/>
          <p:nvPr/>
        </p:nvSpPr>
        <p:spPr>
          <a:xfrm rot="0">
            <a:off x="2962841" y="425349"/>
            <a:ext cx="5625574" cy="9318750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+------------------+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User Input Device|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   (Keyboard)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Keylogger (Software/Hardware)|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Data Capture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|    Module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Data Storage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   Module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+------------+------------+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| Data Transmission Module|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| (for remote keyloggers)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+-------------------------+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         v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+--------+---------+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| Attacker's Server|</a:t>
            </a:r>
          </a:p>
          <a:p>
            <a:pPr algn="ctr">
              <a:lnSpc>
                <a:spcPts val="2293"/>
              </a:lnSpc>
              <a:spcBef>
                <a:spcPct val="0"/>
              </a:spcBef>
            </a:pPr>
            <a:r>
              <a:rPr sz="1638" lang="en-US">
                <a:solidFill>
                  <a:srgbClr val="FFFFFF"/>
                </a:solidFill>
                <a:latin typeface="Canva Sans"/>
              </a:rPr>
              <a:t>       +------------------+</a:t>
            </a:r>
          </a:p>
        </p:txBody>
      </p:sp>
      <p:sp>
        <p:nvSpPr>
          <p:cNvPr id="1048608" name="TextBox 9"/>
          <p:cNvSpPr txBox="1"/>
          <p:nvPr/>
        </p:nvSpPr>
        <p:spPr>
          <a:xfrm rot="0">
            <a:off x="10640582" y="47755"/>
            <a:ext cx="6253866" cy="1038555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Start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Initialize Keylogger|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Capture Keystrokes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Process Keystrokes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+----------------+-----------------+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|              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v              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+------------------+          +-----------------+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| Store Locally    |          | Transmit to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| (local file)     |          | Remote Server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+------------------+          +-----------------+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Continue Capturing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Keystrokes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         v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| Stop               |</a:t>
            </a:r>
          </a:p>
          <a:p>
            <a:pPr algn="ctr">
              <a:lnSpc>
                <a:spcPts val="2152"/>
              </a:lnSpc>
              <a:spcBef>
                <a:spcPct val="0"/>
              </a:spcBef>
            </a:pPr>
            <a:r>
              <a:rPr sz="1537" lang="en-US">
                <a:solidFill>
                  <a:srgbClr val="FFFFFF"/>
                </a:solidFill>
                <a:latin typeface="Canva Sans"/>
              </a:rPr>
              <a:t>           +--------------------+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1924">
                <a:alpha val="100000"/>
              </a:srgbClr>
            </a:gs>
            <a:gs pos="100000">
              <a:srgbClr val="050417">
                <a:alpha val="100000"/>
              </a:srgbClr>
            </a:gs>
          </a:gsLst>
          <a:lin ang="2700000"/>
        </a:gradFill>
      </p:bgPr>
    </p:bg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id="1048584" name="Freeform 3"/>
            <p:cNvSpPr/>
            <p:nvPr/>
          </p:nvSpPr>
          <p:spPr>
            <a:xfrm rot="0" flipH="0" flipV="0">
              <a:off x="0" y="0"/>
              <a:ext cx="812800" cy="812800"/>
            </a:xfrm>
            <a:custGeom>
              <a:avLst/>
              <a:ah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585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id="1048586" name="Freeform 5"/>
          <p:cNvSpPr/>
          <p:nvPr/>
        </p:nvSpPr>
        <p:spPr>
          <a:xfrm rot="0" flipH="0" flipV="0">
            <a:off x="552392" y="453924"/>
            <a:ext cx="358281" cy="363569"/>
          </a:xfrm>
          <a:custGeom>
            <a:avLst/>
            <a:ahLst/>
            <a:rect l="l" t="t" r="r" b="b"/>
            <a:pathLst>
              <a:path w="358281" h="363569">
                <a:moveTo>
                  <a:pt x="0" y="0"/>
                </a:moveTo>
                <a:lnTo>
                  <a:pt x="358281" y="0"/>
                </a:lnTo>
                <a:lnTo>
                  <a:pt x="358281" y="363570"/>
                </a:lnTo>
                <a:lnTo>
                  <a:pt x="0" y="363570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1"/>
            <a:stretch>
              <a:fillRect l="0" t="0" r="0" b="0"/>
            </a:stretch>
          </a:blipFill>
        </p:spPr>
      </p:sp>
      <p:sp>
        <p:nvSpPr>
          <p:cNvPr id="1048587" name="Freeform 6"/>
          <p:cNvSpPr/>
          <p:nvPr/>
        </p:nvSpPr>
        <p:spPr>
          <a:xfrm rot="0" flipH="0" flipV="0">
            <a:off x="679594" y="546065"/>
            <a:ext cx="103876" cy="140719"/>
          </a:xfrm>
          <a:custGeom>
            <a:avLst/>
            <a:ahLst/>
            <a:rect l="l" t="t" r="r" b="b"/>
            <a:pathLst>
              <a:path w="103876" h="140719">
                <a:moveTo>
                  <a:pt x="0" y="0"/>
                </a:moveTo>
                <a:lnTo>
                  <a:pt x="103877" y="0"/>
                </a:lnTo>
                <a:lnTo>
                  <a:pt x="103877" y="140719"/>
                </a:lnTo>
                <a:lnTo>
                  <a:pt x="0" y="140719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2"/>
            <a:stretch>
              <a:fillRect l="0" t="0" r="0" b="0"/>
            </a:stretch>
          </a:blipFill>
        </p:spPr>
      </p:sp>
      <p:grpSp>
        <p:nvGrpSpPr>
          <p:cNvPr id="27" name="Group 7"/>
          <p:cNvGrpSpPr/>
          <p:nvPr/>
        </p:nvGrpSpPr>
        <p:grpSpPr>
          <a:xfrm rot="-2700000">
            <a:off x="4142033" y="1878179"/>
            <a:ext cx="4658241" cy="4003176"/>
            <a:chOff x="0" y="0"/>
            <a:chExt cx="812800" cy="698500"/>
          </a:xfrm>
        </p:grpSpPr>
        <p:sp>
          <p:nvSpPr>
            <p:cNvPr id="1048588" name="Freeform 8"/>
            <p:cNvSpPr/>
            <p:nvPr/>
          </p:nvSpPr>
          <p:spPr>
            <a:xfrm rot="0" flipH="0" flipV="0">
              <a:off x="0" y="0"/>
              <a:ext cx="812800" cy="698500"/>
            </a:xfrm>
            <a:custGeom>
              <a:avLst/>
              <a:ah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1">
              <a:gsLst>
                <a:gs pos="0">
                  <a:srgbClr val="68F8FF">
                    <a:alpha val="100000"/>
                  </a:srgbClr>
                </a:gs>
                <a:gs pos="100000">
                  <a:srgbClr val="00748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4858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/>
          </p:spPr>
          <p:txBody>
            <a:bodyPr anchor="ctr" bIns="50800" lIns="50800" rIns="50800" rtlCol="0" tIns="50800"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id="28" name="Group 10"/>
          <p:cNvGrpSpPr/>
          <p:nvPr/>
        </p:nvGrpSpPr>
        <p:grpSpPr>
          <a:xfrm rot="-2700000">
            <a:off x="-1691784" y="3435906"/>
            <a:ext cx="11023498" cy="6103235"/>
            <a:chOff x="0" y="0"/>
            <a:chExt cx="1261612" cy="698500"/>
          </a:xfrm>
        </p:grpSpPr>
        <p:sp>
          <p:nvSpPr>
            <p:cNvPr id="1048590" name="Freeform 11"/>
            <p:cNvSpPr/>
            <p:nvPr/>
          </p:nvSpPr>
          <p:spPr>
            <a:xfrm rot="0" flipH="0" flipV="0">
              <a:off x="0" y="0"/>
              <a:ext cx="1261612" cy="698500"/>
            </a:xfrm>
            <a:custGeom>
              <a:avLst/>
              <a:ahLst/>
              <a:rect l="l" t="t" r="r" b="b"/>
              <a:pathLst>
                <a:path w="1261612" h="698500">
                  <a:moveTo>
                    <a:pt x="1261612" y="349250"/>
                  </a:moveTo>
                  <a:lnTo>
                    <a:pt x="1058412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1058412" y="0"/>
                  </a:lnTo>
                  <a:lnTo>
                    <a:pt x="1261612" y="349250"/>
                  </a:lnTo>
                  <a:close/>
                </a:path>
              </a:pathLst>
            </a:custGeom>
            <a:blipFill>
              <a:blip xmlns:r="http://schemas.openxmlformats.org/officeDocument/2006/relationships" r:embed="rId3"/>
              <a:stretch>
                <a:fillRect l="0" t="-4185" r="0" b="-4185"/>
              </a:stretch>
            </a:blipFill>
          </p:spPr>
        </p:sp>
      </p:grpSp>
      <p:sp>
        <p:nvSpPr>
          <p:cNvPr id="1048591" name="Freeform 12">
            <a:hlinkClick r:id="rId4" tooltip="https://github.com/Pavan-Alapati/APSSDC-INTERNSHIP"/>
          </p:cNvPr>
          <p:cNvSpPr/>
          <p:nvPr/>
        </p:nvSpPr>
        <p:spPr>
          <a:xfrm rot="0" flipH="0" flipV="0">
            <a:off x="10393883" y="2421853"/>
            <a:ext cx="6123240" cy="2915829"/>
          </a:xfrm>
          <a:custGeom>
            <a:avLst/>
            <a:ahLst/>
            <a:rect l="l" t="t" r="r" b="b"/>
            <a:pathLst>
              <a:path w="6123240" h="2915829">
                <a:moveTo>
                  <a:pt x="0" y="0"/>
                </a:moveTo>
                <a:lnTo>
                  <a:pt x="6123240" y="0"/>
                </a:lnTo>
                <a:lnTo>
                  <a:pt x="6123240" y="2915828"/>
                </a:lnTo>
                <a:lnTo>
                  <a:pt x="0" y="2915828"/>
                </a:lnTo>
                <a:lnTo>
                  <a:pt x="0" y="0"/>
                </a:lnTo>
                <a:close/>
              </a:path>
            </a:pathLst>
          </a:custGeom>
          <a:blipFill>
            <a:blip xmlns:r="http://schemas.openxmlformats.org/officeDocument/2006/relationships" r:embed="rId5"/>
            <a:stretch>
              <a:fillRect l="0" t="0" r="0" b="0"/>
            </a:stretch>
          </a:blipFill>
        </p:spPr>
      </p:sp>
      <p:sp>
        <p:nvSpPr>
          <p:cNvPr id="1048592" name="TextBox 13"/>
          <p:cNvSpPr txBox="1"/>
          <p:nvPr/>
        </p:nvSpPr>
        <p:spPr>
          <a:xfrm rot="0">
            <a:off x="17857396" y="8851031"/>
            <a:ext cx="263689" cy="197971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sz="1200" lang="en-US">
                <a:solidFill>
                  <a:srgbClr val="FFFFFF"/>
                </a:solidFill>
                <a:latin typeface="Open Sans Bold"/>
              </a:rPr>
              <a:t>09</a:t>
            </a:r>
          </a:p>
        </p:txBody>
      </p:sp>
      <p:sp>
        <p:nvSpPr>
          <p:cNvPr id="1048593" name="TextBox 14"/>
          <p:cNvSpPr txBox="1"/>
          <p:nvPr/>
        </p:nvSpPr>
        <p:spPr>
          <a:xfrm rot="0">
            <a:off x="10204623" y="1672485"/>
            <a:ext cx="6501760" cy="323215"/>
          </a:xfrm>
          <a:prstGeom prst="rect"/>
        </p:spPr>
        <p:txBody>
          <a:bodyPr anchor="t" bIns="0" lIns="0" rIns="0" rtlCol="0" tIns="0">
            <a:spAutoFit/>
          </a:bodyPr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sz="1899" lang="en-US">
                <a:solidFill>
                  <a:srgbClr val="FF3131"/>
                </a:solidFill>
                <a:latin typeface="Canva Sans"/>
              </a:rPr>
              <a:t>https://github.com/Mohan9581-prog/Keylogger-</a:t>
            </a:r>
            <a:endParaRPr altLang="en-US" lang="zh-CN"/>
          </a:p>
        </p:txBody>
      </p:sp>
      <p:sp>
        <p:nvSpPr>
          <p:cNvPr id="1048594" name="TextBox 15"/>
          <p:cNvSpPr txBox="1"/>
          <p:nvPr/>
        </p:nvSpPr>
        <p:spPr>
          <a:xfrm rot="0">
            <a:off x="11044406" y="6010361"/>
            <a:ext cx="5661977" cy="639825"/>
          </a:xfrm>
          <a:prstGeom prst="rect"/>
        </p:spPr>
        <p:txBody>
          <a:bodyPr anchor="t" bIns="0" lIns="0" rIns="0" rtlCol="0" tIns="0">
            <a:spAutoFit/>
          </a:bodyPr>
          <a:p>
            <a:pPr algn="l">
              <a:lnSpc>
                <a:spcPts val="2519"/>
              </a:lnSpc>
            </a:pPr>
            <a:r>
              <a:rPr sz="1799" lang="en-US">
                <a:solidFill>
                  <a:srgbClr val="FFFFFF"/>
                </a:solidFill>
                <a:latin typeface="Open Sans"/>
              </a:rPr>
              <a:t>B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h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e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e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s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etti 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m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o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h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a</a:t>
            </a:r>
            <a:r>
              <a:rPr sz="1799" lang="en-US">
                <a:solidFill>
                  <a:srgbClr val="FFFFFF"/>
                </a:solidFill>
                <a:latin typeface="Open Sans"/>
              </a:rPr>
              <a:t>n</a:t>
            </a:r>
            <a:endParaRPr altLang="en-US" lang="zh-CN"/>
          </a:p>
          <a:p>
            <a:pPr algn="l">
              <a:lnSpc>
                <a:spcPts val="2519"/>
              </a:lnSpc>
            </a:pPr>
            <a:r>
              <a:rPr altLang="en-US" sz="1799" lang="en-US">
                <a:solidFill>
                  <a:srgbClr val="FFFFFF"/>
                </a:solidFill>
                <a:latin typeface="Open Sans"/>
              </a:rPr>
              <a:t>M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o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h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a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n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r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a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o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4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d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e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m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o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@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g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m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a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i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l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.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c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o</a:t>
            </a:r>
            <a:r>
              <a:rPr altLang="en-US" sz="1799" lang="en-US">
                <a:solidFill>
                  <a:srgbClr val="FFFFFF"/>
                </a:solidFill>
                <a:latin typeface="Open Sans"/>
              </a:rPr>
              <a:t>m</a:t>
            </a:r>
            <a:endParaRPr altLang="en-US" lang="zh-C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KeyLOGGER</dc:title>
  <dc:creator>RMX3171</dc:creator>
  <dcterms:created xsi:type="dcterms:W3CDTF">2006-08-14T15:00:00Z</dcterms:created>
  <dcterms:modified xsi:type="dcterms:W3CDTF">2024-06-14T04:39:52Z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d9480e49451145e887cd9616b38258c0</vt:lpwstr>
  </property>
</Properties>
</file>